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 saveSubsetFonts="1">
  <p:sldMasterIdLst>
    <p:sldMasterId id="2147483672" r:id="rId1"/>
  </p:sldMasterIdLst>
  <p:notesMasterIdLst>
    <p:notesMasterId r:id="rId2"/>
  </p:notesMasterIdLst>
  <p:sldIdLst>
    <p:sldId id="267" r:id="rId3"/>
    <p:sldId id="268" r:id="rId4"/>
    <p:sldId id="269" r:id="rId5"/>
    <p:sldId id="270" r:id="rId6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5809" autoAdjust="0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-51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tableStyles" Target="tableStyle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ight Triangle 9"/>
          <p:cNvSpPr/>
          <p:nvPr/>
        </p:nvSpPr>
        <p:spPr>
          <a:xfrm>
            <a:off x="-2" y="4664147"/>
            <a:ext cx="12201452" cy="0"/>
          </a:xfrm>
          <a:prstGeom prst="rtTriangle"/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defRPr b="1" sz="4800">
                <a:solidFill>
                  <a:schemeClr val="tx2"/>
                </a:solidFill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algn="r" indent="0" marL="0" marR="64008">
              <a:buNone/>
              <a:defRPr>
                <a:solidFill>
                  <a:schemeClr val="tx2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19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t" bIns="45720" compatLnSpc="1" lIns="91440" rIns="91440" tIns="45720" vert="horz" wrap="square"/>
            <a:p>
              <a:endParaRPr kumimoji="0" lang="en-US"/>
            </a:p>
          </p:txBody>
        </p:sp>
        <p:sp>
          <p:nvSpPr>
            <p:cNvPr id="1048589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xmlns:r="http://schemas.openxmlformats.org/officeDocument/2006/relationships" r:embed="rId1">
                <a:alphaModFix amt="50000"/>
              </a:blip>
              <a:tile algn="t" flip="none" sx="50000" sy="50000" tx="0" ty="0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 bIns="45720" compatLnSpc="1" lIns="91440" rIns="91440" tIns="45720" vert="horz" wrap="square"/>
            <a:p>
              <a:pPr algn="ctr" eaLnBrk="1" hangingPunct="1" latinLnBrk="0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/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59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59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9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  <p:sp>
        <p:nvSpPr>
          <p:cNvPr id="1048613" name="Title 6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2">
        <a:schemeClr val="bg1"/>
      </p:bgRef>
    </p:bg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lstStyle>
            <a:lvl1pPr algn="r">
              <a:buNone/>
              <a:defRPr baseline="0" b="1" cap="none" sz="4800">
                <a:effectLst>
                  <a:outerShdw algn="tl" blurRad="31750" dir="5400000" dist="254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1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anchor="t" lIns="91440" rIns="91440"/>
          <a:lstStyle>
            <a:lvl1pPr algn="l" indent="0" marL="0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  <p:sp>
        <p:nvSpPr>
          <p:cNvPr id="1048635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636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bg>
      <p:bgRef idx="1002">
        <a:schemeClr val="bg1"/>
      </p:bgRef>
    </p:bg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8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  <p:sp>
        <p:nvSpPr>
          <p:cNvPr id="1048642" name="Title 7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Comparison">
    <p:bg>
      <p:bgRef idx="1003">
        <a:schemeClr val="bg1"/>
      </p:bgRef>
    </p:bg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/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 lIns="182880"/>
          <a:lstStyle>
            <a:lvl1pPr indent="0" marL="0">
              <a:buNone/>
              <a:defRPr b="0" sz="2400">
                <a:solidFill>
                  <a:schemeClr val="bg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6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7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4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bg>
      <p:bgRef idx="1002">
        <a:schemeClr val="bg1"/>
      </p:bgRef>
    </p:bg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0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  <p:sp>
        <p:nvSpPr>
          <p:cNvPr id="1048603" name="Title 5"/>
          <p:cNvSpPr>
            <a:spLocks noGrp="1"/>
          </p:cNvSpPr>
          <p:nvPr>
            <p:ph type="title"/>
          </p:nvPr>
        </p:nvSpPr>
        <p:spPr/>
        <p:txBody>
          <a:bodyPr rtlCol="0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5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bg>
      <p:bgRef idx="1003">
        <a:schemeClr val="bg1"/>
      </p:bgRef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 vert="horz">
            <a:noAutofit/>
            <a:sp3d prstMaterial="softEdge">
              <a:bevelT w="0" h="0"/>
            </a:sp3d>
          </a:bodyPr>
          <a:lstStyle>
            <a:lvl1pPr algn="r">
              <a:buNone/>
              <a:defRPr b="0" sz="250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2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algn="r" indent="0" marL="0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3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4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5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2">
        <a:schemeClr val="bg1"/>
      </p:bgRef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anchor="t" lIns="91440" rIns="91440" tIns="0"/>
          <a:lstStyle>
            <a:lvl1pPr algn="r" indent="0" marL="0" marR="18288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15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/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dirty="0" kumimoji="0" lang="en-US"/>
          </a:p>
        </p:txBody>
      </p:sp>
      <p:sp>
        <p:nvSpPr>
          <p:cNvPr id="10486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6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6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algn="r" marR="0">
              <a:buNone/>
              <a:defRPr b="0" sz="3000">
                <a:solidFill>
                  <a:schemeClr val="accent1"/>
                </a:solidFill>
                <a:effectLst>
                  <a:outerShdw algn="t" blurRad="50800" dir="5400000" dist="25000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0" name="Freeform 7"/>
          <p:cNvSpPr/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21" name="Freeform 8"/>
          <p:cNvSpPr/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622" name="Right Triangle 9"/>
          <p:cNvSpPr/>
          <p:nvPr/>
        </p:nvSpPr>
        <p:spPr bwMode="auto">
          <a:xfrm>
            <a:off x="-8056" y="5791253"/>
            <a:ext cx="4536419" cy="1080868"/>
          </a:xfrm>
          <a:prstGeom prst="rtTriangle"/>
          <a:blipFill>
            <a:blip xmlns:r="http://schemas.openxmlformats.org/officeDocument/2006/relationships" r:embed="rId1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12316" y="5787739"/>
            <a:ext cx="454067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23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  <p:sp>
        <p:nvSpPr>
          <p:cNvPr id="1048624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r="5400000" dist="254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p>
            <a:pPr algn="l" eaLnBrk="1" hangingPunct="1" latinLnBrk="0"/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t" bIns="45720" compatLnSpc="1" lIns="91440" rIns="91440" tIns="45720" vert="horz" wrap="square"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8056" y="5791253"/>
            <a:ext cx="4536419" cy="1080868"/>
          </a:xfrm>
          <a:prstGeom prst="rtTriangle"/>
          <a:blipFill>
            <a:blip xmlns:r="http://schemas.openxmlformats.org/officeDocument/2006/relationships" r:embed="rId12">
              <a:alphaModFix amt="50000"/>
            </a:blip>
            <a:tile algn="t" flip="none" sx="50000" sy="50000" tx="0" ty="0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bIns="45720" compatLnSpc="1" lIns="91440" rIns="91440" tIns="45720" vert="horz" wrap="square"/>
          <a:p>
            <a:pPr algn="ctr" eaLnBrk="1" hangingPunct="1" latinLnBrk="0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12316" y="5787739"/>
            <a:ext cx="4540679" cy="1084383"/>
          </a:xfrm>
          <a:prstGeom prst="line"/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/>
        </p:spPr>
        <p:txBody>
          <a:bodyPr anchor="ctr" vert="horz">
            <a:normAutofit/>
            <a:scene3d>
              <a:camera prst="orthographicFront"/>
              <a:lightRig dir="t" rig="soft"/>
            </a:scene3d>
            <a:sp3d prstMaterial="softEdge">
              <a:bevelT w="25400" h="25400"/>
            </a:sp3d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/>
        </p:spPr>
        <p:txBody>
          <a:bodyPr anchor="b" vert="horz"/>
          <a:lstStyle>
            <a:lvl1pPr algn="l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fld id="{A0D89D98-5F1B-A042-B265-AF5B76024FBA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/>
        </p:spPr>
        <p:txBody>
          <a:bodyPr anchor="b" vert="horz"/>
          <a:lstStyle>
            <a:lvl1pPr algn="r" eaLnBrk="1" hangingPunct="1" latinLnBrk="0">
              <a:defRPr sz="1000" kumimoj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/>
        </p:spPr>
        <p:txBody>
          <a:bodyPr anchor="b" vert="horz"/>
          <a:lstStyle>
            <a:lvl1pPr algn="r" eaLnBrk="1" hangingPunct="1" latinLnBrk="0">
              <a:defRPr b="0" sz="1000" kumimoji="0">
                <a:solidFill>
                  <a:schemeClr val="tx1"/>
                </a:solidFill>
              </a:defRPr>
            </a:lvl1pPr>
          </a:lstStyle>
          <a:p>
            <a:fld id="{ECD212C5-F94C-D84A-879F-D89976CDB824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eaLnBrk="1" hangingPunct="1" latinLnBrk="0" rtl="0">
        <a:spcBef>
          <a:spcPct val="0"/>
        </a:spcBef>
        <a:buNone/>
        <a:defRPr b="1" sz="4100" kern="1200" kumimoji="0">
          <a:solidFill>
            <a:schemeClr val="tx2"/>
          </a:solidFill>
          <a:effectLst>
            <a:outerShdw algn="tl" blurRad="31750" dir="5400000" dist="25400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algn="l" eaLnBrk="1" hangingPunct="1" indent="-256032" latinLnBrk="0" marL="365760" rtl="0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sz="27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28600" latinLnBrk="0" marL="621792" rtl="0">
        <a:spcBef>
          <a:spcPts val="324"/>
        </a:spcBef>
        <a:buClr>
          <a:schemeClr val="accent1"/>
        </a:buClr>
        <a:buFont typeface="Verdana"/>
        <a:buChar char="◦"/>
        <a:defRPr sz="23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859536" rtl="0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143000" rtl="0">
        <a:spcBef>
          <a:spcPts val="350"/>
        </a:spcBef>
        <a:buClr>
          <a:schemeClr val="accent2"/>
        </a:buClr>
        <a:buFont typeface="Wingdings 2"/>
        <a:buChar char=""/>
        <a:defRPr sz="19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371600" rtl="0">
        <a:spcBef>
          <a:spcPts val="350"/>
        </a:spcBef>
        <a:buClr>
          <a:schemeClr val="accent2"/>
        </a:buClr>
        <a:buFont typeface="Wingdings 2"/>
        <a:buChar char="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28600" latinLnBrk="0" marL="1600200" rtl="0">
        <a:spcBef>
          <a:spcPts val="350"/>
        </a:spcBef>
        <a:buClr>
          <a:schemeClr val="accent3"/>
        </a:buClr>
        <a:buFont typeface="Wingdings 2"/>
        <a:buChar char="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228600" latinLnBrk="0" marL="18288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228600" latinLnBrk="0" marL="2057400" rtl="0">
        <a:spcBef>
          <a:spcPts val="350"/>
        </a:spcBef>
        <a:buClr>
          <a:schemeClr val="accent3"/>
        </a:buClr>
        <a:buFont typeface="Wingdings 2"/>
        <a:buChar char="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228600" latinLnBrk="0" marL="2286000" rtl="0">
        <a:spcBef>
          <a:spcPts val="350"/>
        </a:spcBef>
        <a:buClr>
          <a:schemeClr val="accent3"/>
        </a:buClr>
        <a:buFont typeface="Wingdings 2"/>
        <a:buChar char="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hyperlink" Target="https://forms.office.com/Pages/ResponsePage.aspx?id=yCT26sSglUGH0kQ-XXUWzZ3XqvjZgOdOphwKlYyS6vVURDQ2WFNMQ00zSFdPUkE1QVFYWVRERTJBNy4u" TargetMode="External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hyperlink" Target="https://forms.office.com/Pages/ResponsePage.aspx?id=yCT26sSglUGH0kQ-XXUWzZ3XqvjZgOdOphwKlYyS6vVUMDM3NUJQRVYxTjE3U1pGVFJEWU5OMTFQQS4u" TargetMode="External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hyperlink" Target="https://forms.office.com/Pages/ResponsePage.aspx?id=yCT26sSglUGH0kQ-XXUWzZ3XqvjZgOdOphwKlYyS6vVUMFZCNlgyRU5JTkRJWDFUWkpDSEQ1SUxTWC4u" TargetMode="External"/><Relationship Id="rId2" Type="http://schemas.openxmlformats.org/officeDocument/2006/relationships/image" Target="../media/image2.pn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Content Placeholder 2"/>
          <p:cNvSpPr txBox="1"/>
          <p:nvPr/>
        </p:nvSpPr>
        <p:spPr>
          <a:xfrm>
            <a:off x="2126974" y="1828801"/>
            <a:ext cx="7557352" cy="4212562"/>
          </a:xfrm>
          <a:prstGeom prst="rect"/>
        </p:spPr>
        <p:txBody>
          <a:bodyPr bIns="45720" lIns="91440" rIns="91440" rtlCol="0" tIns="45720" vert="horz">
            <a:normAutofit/>
          </a:bodyPr>
          <a:lstStyle>
            <a:lvl1pPr algn="ctr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ctr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ctr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ctr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ctr" defTabSz="914400" eaLnBrk="1" hangingPunct="1" indent="0" latinLnBrk="0" marL="22860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ctr" defTabSz="914400" eaLnBrk="1" hangingPunct="1" indent="0" latinLnBrk="0" marL="2743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ctr" defTabSz="914400" eaLnBrk="1" hangingPunct="1" indent="0" latinLnBrk="0" marL="3200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ctr" defTabSz="914400" eaLnBrk="1" hangingPunct="1" indent="0" latinLnBrk="0" marL="3657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200000"/>
              </a:lnSpc>
            </a:pPr>
            <a:r>
              <a:rPr b="1" dirty="0" lang="ar-SA">
                <a:solidFill>
                  <a:schemeClr val="accent4"/>
                </a:solidFill>
              </a:rPr>
              <a:t>سلسلة الندوات التعريفية </a:t>
            </a:r>
            <a:endParaRPr b="1" dirty="0" lang="ar-EG" smtClean="0">
              <a:solidFill>
                <a:schemeClr val="accent4"/>
              </a:solidFill>
            </a:endParaRPr>
          </a:p>
          <a:p>
            <a:pPr rtl="1">
              <a:lnSpc>
                <a:spcPct val="200000"/>
              </a:lnSpc>
            </a:pPr>
            <a:r>
              <a:rPr b="1" dirty="0" lang="ar-SA" smtClean="0">
                <a:solidFill>
                  <a:schemeClr val="accent4"/>
                </a:solidFill>
              </a:rPr>
              <a:t>بمكتب </a:t>
            </a:r>
            <a:r>
              <a:rPr b="1" dirty="0" lang="ar-SA" smtClean="0">
                <a:solidFill>
                  <a:schemeClr val="accent4"/>
                </a:solidFill>
              </a:rPr>
              <a:t>دعم ال</a:t>
            </a:r>
            <a:r>
              <a:rPr b="1" dirty="0" lang="ar-EG" smtClean="0">
                <a:solidFill>
                  <a:schemeClr val="accent4"/>
                </a:solidFill>
              </a:rPr>
              <a:t>أ</a:t>
            </a:r>
            <a:r>
              <a:rPr b="1" dirty="0" lang="ar-SA" smtClean="0">
                <a:solidFill>
                  <a:schemeClr val="accent4"/>
                </a:solidFill>
              </a:rPr>
              <a:t>بتكار </a:t>
            </a:r>
            <a:r>
              <a:rPr b="1" dirty="0" lang="ar-EG" smtClean="0">
                <a:solidFill>
                  <a:schemeClr val="accent4"/>
                </a:solidFill>
              </a:rPr>
              <a:t>و</a:t>
            </a:r>
            <a:r>
              <a:rPr b="1" dirty="0" lang="ar-SA" smtClean="0">
                <a:solidFill>
                  <a:schemeClr val="accent4"/>
                </a:solidFill>
              </a:rPr>
              <a:t>نقل و تسويق </a:t>
            </a:r>
            <a:r>
              <a:rPr b="1" lang="ar-SA" smtClean="0">
                <a:solidFill>
                  <a:schemeClr val="accent4"/>
                </a:solidFill>
              </a:rPr>
              <a:t>التكنولوجيا </a:t>
            </a:r>
            <a:r>
              <a:rPr b="1" lang="ar-SA" smtClean="0">
                <a:solidFill>
                  <a:schemeClr val="accent2"/>
                </a:solidFill>
              </a:rPr>
              <a:t>(</a:t>
            </a:r>
            <a:r>
              <a:rPr b="1" dirty="0" lang="ar-SA" smtClean="0">
                <a:solidFill>
                  <a:schemeClr val="accent2"/>
                </a:solidFill>
              </a:rPr>
              <a:t>تايكو</a:t>
            </a:r>
            <a:r>
              <a:rPr b="1" dirty="0" lang="ar-SA" smtClean="0">
                <a:solidFill>
                  <a:schemeClr val="accent2"/>
                </a:solidFill>
              </a:rPr>
              <a:t>)</a:t>
            </a:r>
            <a:r>
              <a:rPr b="1" dirty="0" lang="ar-EG" smtClean="0">
                <a:solidFill>
                  <a:schemeClr val="accent2"/>
                </a:solidFill>
              </a:rPr>
              <a:t> </a:t>
            </a:r>
            <a:endParaRPr b="1" dirty="0" lang="ar-EG" smtClean="0">
              <a:solidFill>
                <a:schemeClr val="accent2"/>
              </a:solidFill>
            </a:endParaRPr>
          </a:p>
          <a:p>
            <a:pPr rtl="1">
              <a:lnSpc>
                <a:spcPct val="200000"/>
              </a:lnSpc>
            </a:pPr>
            <a:r>
              <a:rPr b="1" dirty="0" lang="ar-SA" smtClean="0">
                <a:solidFill>
                  <a:schemeClr val="accent4"/>
                </a:solidFill>
              </a:rPr>
              <a:t>جامعة </a:t>
            </a:r>
            <a:r>
              <a:rPr b="1" dirty="0" lang="ar-SA" smtClean="0">
                <a:solidFill>
                  <a:schemeClr val="accent4"/>
                </a:solidFill>
              </a:rPr>
              <a:t>الإسكندرية</a:t>
            </a:r>
          </a:p>
          <a:p>
            <a:pPr rtl="1">
              <a:lnSpc>
                <a:spcPct val="200000"/>
              </a:lnSpc>
            </a:pPr>
            <a:r>
              <a:rPr b="1" dirty="0" lang="ar-SA" smtClean="0">
                <a:solidFill>
                  <a:schemeClr val="accent4"/>
                </a:solidFill>
              </a:rPr>
              <a:t>أكتوبر </a:t>
            </a:r>
            <a:r>
              <a:rPr b="1" dirty="0" lang="ar-SA">
                <a:solidFill>
                  <a:schemeClr val="accent4"/>
                </a:solidFill>
              </a:rPr>
              <a:t>٢٠٢١</a:t>
            </a:r>
          </a:p>
          <a:p>
            <a:pPr rtl="1">
              <a:lnSpc>
                <a:spcPct val="200000"/>
              </a:lnSpc>
            </a:pPr>
            <a:endParaRPr b="1" dirty="0" lang="en-US">
              <a:solidFill>
                <a:schemeClr val="accent4"/>
              </a:solidFill>
            </a:endParaRPr>
          </a:p>
        </p:txBody>
      </p:sp>
      <p:pic>
        <p:nvPicPr>
          <p:cNvPr id="2097152" name="Content Placeholder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7708928" y="0"/>
            <a:ext cx="3130147" cy="2829927"/>
          </a:xfrm>
          <a:prstGeom prst="rect"/>
        </p:spPr>
      </p:pic>
      <p:pic>
        <p:nvPicPr>
          <p:cNvPr id="2097153" name="Picture 5" descr="C:\Users\user\Desktop\logo.jpg"/>
          <p:cNvPicPr>
            <a:picLocks/>
          </p:cNvPicPr>
          <p:nvPr/>
        </p:nvPicPr>
        <p:blipFill>
          <a:blip xmlns:r="http://schemas.openxmlformats.org/officeDocument/2006/relationships" r:embed="rId2" cstate="print"/>
          <a:srcRect/>
          <a:stretch>
            <a:fillRect/>
          </a:stretch>
        </p:blipFill>
        <p:spPr bwMode="auto">
          <a:xfrm>
            <a:off x="798443" y="514212"/>
            <a:ext cx="1328531" cy="1314588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2"/>
          <p:cNvSpPr txBox="1"/>
          <p:nvPr/>
        </p:nvSpPr>
        <p:spPr>
          <a:xfrm>
            <a:off x="677333" y="1051560"/>
            <a:ext cx="10161742" cy="5566410"/>
          </a:xfrm>
          <a:prstGeom prst="rect"/>
        </p:spPr>
        <p:txBody>
          <a:bodyPr bIns="45720" lIns="91440" rIns="91440" rtlCol="0" tIns="45720" vert="horz">
            <a:noAutofit/>
          </a:bodyPr>
          <a:lstStyle>
            <a:lvl1pPr algn="ctr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ctr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ctr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ctr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ctr" defTabSz="914400" eaLnBrk="1" hangingPunct="1" indent="0" latinLnBrk="0" marL="22860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ctr" defTabSz="914400" eaLnBrk="1" hangingPunct="1" indent="0" latinLnBrk="0" marL="2743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ctr" defTabSz="914400" eaLnBrk="1" hangingPunct="1" indent="0" latinLnBrk="0" marL="3200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ctr" defTabSz="914400" eaLnBrk="1" hangingPunct="1" indent="0" latinLnBrk="0" marL="3657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tabLst>
                <a:tab algn="l" pos="6275388"/>
              </a:tabLst>
            </a:pPr>
            <a:r>
              <a:rPr b="1" dirty="0" sz="1800" lang="ar-SA"/>
              <a:t>تحت </a:t>
            </a:r>
            <a:r>
              <a:rPr b="1" dirty="0" sz="1800" lang="ar-SA" smtClean="0"/>
              <a:t>رعاية</a:t>
            </a:r>
            <a:endParaRPr b="1" dirty="0" sz="1800" lang="ar-SA"/>
          </a:p>
          <a:p>
            <a:pPr rtl="1">
              <a:tabLst>
                <a:tab algn="l" pos="6275388"/>
              </a:tabLst>
            </a:pPr>
            <a:r>
              <a:rPr b="1" dirty="0" sz="2000" lang="ar-SA">
                <a:solidFill>
                  <a:srgbClr val="FF0000"/>
                </a:solidFill>
              </a:rPr>
              <a:t>الأستاذ الدكتور/ عبد العزيز قنصوة</a:t>
            </a:r>
          </a:p>
          <a:p>
            <a:pPr rtl="1">
              <a:tabLst>
                <a:tab algn="l" pos="6275388"/>
              </a:tabLst>
            </a:pPr>
            <a:r>
              <a:rPr b="1" dirty="0" sz="1800" lang="ar-SA">
                <a:solidFill>
                  <a:srgbClr val="FF0000"/>
                </a:solidFill>
              </a:rPr>
              <a:t>رئيس جامعة الإسكندرية  </a:t>
            </a:r>
          </a:p>
          <a:p>
            <a:pPr rtl="1">
              <a:tabLst>
                <a:tab algn="l" pos="6275388"/>
              </a:tabLst>
            </a:pPr>
            <a:r>
              <a:rPr b="1" dirty="0" sz="1800" lang="ar-SA"/>
              <a:t>نتشرف بدعوة سيادتكم لحضور الندوة </a:t>
            </a:r>
            <a:r>
              <a:rPr b="1" dirty="0" sz="1800" lang="ar-SA" u="sng"/>
              <a:t>الأولي</a:t>
            </a:r>
            <a:r>
              <a:rPr b="1" dirty="0" sz="1800" lang="ar-SA"/>
              <a:t> من سلسلة الندوات </a:t>
            </a:r>
            <a:r>
              <a:rPr b="1" dirty="0" sz="1800" lang="ar-SA" smtClean="0"/>
              <a:t>التعريفية</a:t>
            </a:r>
            <a:endParaRPr b="1" dirty="0" sz="1800" lang="ar-SA"/>
          </a:p>
          <a:p>
            <a:pPr rtl="1">
              <a:tabLst>
                <a:tab algn="l" pos="6275388"/>
              </a:tabLst>
            </a:pPr>
            <a:r>
              <a:rPr b="1" dirty="0" sz="1800" lang="ar-EG" smtClean="0">
                <a:solidFill>
                  <a:srgbClr val="0070C0"/>
                </a:solidFill>
              </a:rPr>
              <a:t>ل</a:t>
            </a:r>
            <a:r>
              <a:rPr b="1" dirty="0" sz="1800" lang="ar-SA" smtClean="0">
                <a:solidFill>
                  <a:srgbClr val="0070C0"/>
                </a:solidFill>
              </a:rPr>
              <a:t>مكتب دعم ال</a:t>
            </a:r>
            <a:r>
              <a:rPr b="1" dirty="0" sz="1800" lang="ar-EG" smtClean="0">
                <a:solidFill>
                  <a:srgbClr val="0070C0"/>
                </a:solidFill>
              </a:rPr>
              <a:t>أ</a:t>
            </a:r>
            <a:r>
              <a:rPr b="1" dirty="0" sz="1800" lang="ar-SA" smtClean="0">
                <a:solidFill>
                  <a:srgbClr val="0070C0"/>
                </a:solidFill>
              </a:rPr>
              <a:t>بتكار </a:t>
            </a:r>
            <a:r>
              <a:rPr b="1" dirty="0" sz="1800" lang="ar-EG" smtClean="0">
                <a:solidFill>
                  <a:srgbClr val="0070C0"/>
                </a:solidFill>
              </a:rPr>
              <a:t>و</a:t>
            </a:r>
            <a:r>
              <a:rPr b="1" dirty="0" sz="1800" lang="ar-SA" smtClean="0">
                <a:solidFill>
                  <a:srgbClr val="0070C0"/>
                </a:solidFill>
              </a:rPr>
              <a:t>نقل </a:t>
            </a:r>
            <a:r>
              <a:rPr b="1" dirty="0" sz="1800" lang="ar-SA">
                <a:solidFill>
                  <a:srgbClr val="0070C0"/>
                </a:solidFill>
              </a:rPr>
              <a:t>و تسويق التكنولوجيا </a:t>
            </a:r>
            <a:r>
              <a:rPr b="1" dirty="0" sz="1800" lang="ar-SA" smtClean="0">
                <a:solidFill>
                  <a:srgbClr val="0070C0"/>
                </a:solidFill>
              </a:rPr>
              <a:t>(</a:t>
            </a:r>
            <a:r>
              <a:rPr b="1" dirty="0" sz="1800" lang="ar-SA">
                <a:solidFill>
                  <a:schemeClr val="accent2"/>
                </a:solidFill>
              </a:rPr>
              <a:t>تايكو</a:t>
            </a:r>
            <a:r>
              <a:rPr b="1" dirty="0" sz="1800" lang="ar-SA">
                <a:solidFill>
                  <a:srgbClr val="0070C0"/>
                </a:solidFill>
              </a:rPr>
              <a:t>) بجامعة </a:t>
            </a:r>
            <a:r>
              <a:rPr b="1" dirty="0" sz="1800" lang="ar-SA" smtClean="0">
                <a:solidFill>
                  <a:srgbClr val="0070C0"/>
                </a:solidFill>
              </a:rPr>
              <a:t>الإسكندرية</a:t>
            </a:r>
            <a:r>
              <a:rPr b="1" dirty="0" sz="1800" lang="ar-EG" smtClean="0">
                <a:solidFill>
                  <a:srgbClr val="0070C0"/>
                </a:solidFill>
              </a:rPr>
              <a:t> ب</a:t>
            </a:r>
            <a:r>
              <a:rPr b="1" dirty="0" sz="1800" lang="ar-SA" smtClean="0">
                <a:solidFill>
                  <a:srgbClr val="0070C0"/>
                </a:solidFill>
              </a:rPr>
              <a:t>عنوان:</a:t>
            </a:r>
            <a:endParaRPr b="1" dirty="0" sz="1800" lang="ar-SA">
              <a:solidFill>
                <a:srgbClr val="0070C0"/>
              </a:solidFill>
            </a:endParaRPr>
          </a:p>
          <a:p>
            <a:pPr rtl="1">
              <a:tabLst>
                <a:tab algn="l" pos="6275388"/>
              </a:tabLst>
            </a:pPr>
            <a:r>
              <a:rPr b="1" dirty="0" sz="1800" lang="ar-SA" u="sng">
                <a:solidFill>
                  <a:srgbClr val="0070C0"/>
                </a:solidFill>
              </a:rPr>
              <a:t> نبذة عن حقوق الملكية الفكرية و دور مكتب براءات الاختراع في دعم الباحثين</a:t>
            </a:r>
            <a:endParaRPr b="1" dirty="0" sz="1800" lang="ar" u="sng">
              <a:solidFill>
                <a:srgbClr val="0070C0"/>
              </a:solidFill>
            </a:endParaRPr>
          </a:p>
          <a:p>
            <a:pPr rtl="1">
              <a:tabLst>
                <a:tab algn="l" pos="6275388"/>
              </a:tabLst>
            </a:pPr>
            <a:r>
              <a:rPr dirty="0" sz="1800" lang="ar-SA"/>
              <a:t>يلقي الندوة </a:t>
            </a:r>
          </a:p>
          <a:p>
            <a:pPr rtl="1">
              <a:tabLst>
                <a:tab algn="l" pos="6275388"/>
              </a:tabLst>
            </a:pPr>
            <a:r>
              <a:rPr b="1" dirty="0" sz="1800" lang="ar-EG">
                <a:solidFill>
                  <a:srgbClr val="FF0000"/>
                </a:solidFill>
              </a:rPr>
              <a:t>أ.</a:t>
            </a:r>
            <a:r>
              <a:rPr b="1" dirty="0" sz="1800" lang="ar-SA">
                <a:solidFill>
                  <a:srgbClr val="FF0000"/>
                </a:solidFill>
              </a:rPr>
              <a:t>د/ عبد الله زين الدين</a:t>
            </a:r>
          </a:p>
          <a:p>
            <a:pPr rtl="1"/>
            <a:r>
              <a:rPr b="1" dirty="0" sz="1800" lang="ar-SA" smtClean="0">
                <a:solidFill>
                  <a:srgbClr val="FF0000"/>
                </a:solidFill>
              </a:rPr>
              <a:t>المشرف علي مكتب براءات الاختراع بجامعة الإسكندرية</a:t>
            </a:r>
            <a:endParaRPr b="1" dirty="0" sz="1800" lang="en-US" smtClean="0">
              <a:solidFill>
                <a:srgbClr val="FF0000"/>
              </a:solidFill>
            </a:endParaRPr>
          </a:p>
          <a:p>
            <a:pPr rtl="1">
              <a:lnSpc>
                <a:spcPct val="170000"/>
              </a:lnSpc>
              <a:tabLst>
                <a:tab algn="l" pos="6275388"/>
              </a:tabLst>
            </a:pPr>
            <a:r>
              <a:rPr b="1" dirty="0" sz="1600" lang="ar-SA" smtClean="0"/>
              <a:t>يوم </a:t>
            </a:r>
            <a:r>
              <a:rPr b="1" dirty="0" sz="1600" lang="ar-SA"/>
              <a:t>الأربعاء الموافق </a:t>
            </a:r>
            <a:r>
              <a:rPr b="1" dirty="0" sz="1600" lang="ar"/>
              <a:t>٦</a:t>
            </a:r>
            <a:r>
              <a:rPr b="1" dirty="0" sz="1600" lang="ar-SA"/>
              <a:t> أكتوبر ٢٠٢١ في تمام الساعة العاشرة صباحا بمقر وحدة إدارة المشروعات بكلية الهندسة – مع الالتزام بكافة الإجراءات الاحترازية </a:t>
            </a:r>
            <a:r>
              <a:rPr b="1" dirty="0" sz="1600" lang="ar-SA" smtClean="0"/>
              <a:t>كما يمكنكم المشاركة من خلال برنامج زووم </a:t>
            </a:r>
            <a:r>
              <a:rPr b="1" dirty="0" sz="1600" lang="en-US" smtClean="0"/>
              <a:t>Zoom</a:t>
            </a:r>
          </a:p>
          <a:p>
            <a:pPr rtl="1">
              <a:lnSpc>
                <a:spcPct val="170000"/>
              </a:lnSpc>
              <a:tabLst>
                <a:tab algn="l" pos="6275388"/>
              </a:tabLst>
            </a:pPr>
            <a:r>
              <a:rPr b="1" dirty="0" sz="1600" lang="ar-EG" smtClean="0"/>
              <a:t>للتسجيل</a:t>
            </a:r>
            <a:r>
              <a:rPr b="1" dirty="0" sz="1600" lang="ar-SA" smtClean="0"/>
              <a:t> </a:t>
            </a:r>
            <a:r>
              <a:rPr b="1" dirty="0" sz="1600" lang="ar-SA"/>
              <a:t>من خلال الرابط التالي</a:t>
            </a:r>
            <a:r>
              <a:rPr b="1" dirty="0" sz="1600" lang="ar-SA" smtClean="0"/>
              <a:t>:</a:t>
            </a:r>
            <a:endParaRPr b="1" dirty="0" sz="1400" lang="ar-EG"/>
          </a:p>
          <a:p>
            <a:pPr rtl="1">
              <a:tabLst>
                <a:tab algn="l" pos="6275388"/>
              </a:tabLst>
            </a:pPr>
            <a:r>
              <a:rPr dirty="0" sz="1400" lang="en-US">
                <a:solidFill>
                  <a:schemeClr val="accent1"/>
                </a:solidFill>
                <a:effectLst/>
                <a:hlinkClick r:id="rId1"/>
              </a:rPr>
              <a:t>https://</a:t>
            </a:r>
            <a:r>
              <a:rPr dirty="0" sz="1400" lang="en-US" smtClean="0">
                <a:solidFill>
                  <a:schemeClr val="accent1"/>
                </a:solidFill>
                <a:effectLst/>
                <a:hlinkClick r:id="rId1"/>
              </a:rPr>
              <a:t>forms.office.com/Pages/ResponsePage.aspx?id=yCT26sSglUGH0kQ-</a:t>
            </a:r>
            <a:r>
              <a:rPr dirty="0" sz="1400" lang="ar-EG" smtClean="0">
                <a:solidFill>
                  <a:schemeClr val="accent1"/>
                </a:solidFill>
                <a:effectLst/>
                <a:hlinkClick r:id="rId1"/>
              </a:rPr>
              <a:t>  </a:t>
            </a:r>
            <a:r>
              <a:rPr dirty="0" sz="1400" lang="en-US" smtClean="0">
                <a:solidFill>
                  <a:schemeClr val="accent1"/>
                </a:solidFill>
                <a:effectLst/>
                <a:hlinkClick r:id="rId1"/>
              </a:rPr>
              <a:t>XXUWzZ3XqvjZgOdOphwKlYyS6vVURDQ2WFNMQ00zSFdPUkE1QVFYWVRERTJBNy4u</a:t>
            </a:r>
            <a:endParaRPr dirty="0" sz="700" lang="ar-EG">
              <a:solidFill>
                <a:schemeClr val="accent1"/>
              </a:solidFill>
            </a:endParaRPr>
          </a:p>
          <a:p>
            <a:pPr rtl="1"/>
            <a:r>
              <a:rPr dirty="0" sz="1800" lang="ar-SA"/>
              <a:t>مشاركتكم تسعدنا</a:t>
            </a:r>
          </a:p>
          <a:p>
            <a:pPr rtl="1"/>
            <a:endParaRPr dirty="0" sz="700" lang="ar-SA"/>
          </a:p>
          <a:p>
            <a:pPr rtl="1"/>
            <a:endParaRPr dirty="0" sz="700" lang="en-US"/>
          </a:p>
        </p:txBody>
      </p:sp>
      <p:pic>
        <p:nvPicPr>
          <p:cNvPr id="2097154" name="Content Placeholder 4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061853" y="-363404"/>
            <a:ext cx="3130147" cy="2829927"/>
          </a:xfrm>
          <a:prstGeom prst="rect"/>
        </p:spPr>
      </p:pic>
      <p:pic>
        <p:nvPicPr>
          <p:cNvPr id="2097155" name="Picture 5" descr="C:\Users\user\Desktop\logo.jpg"/>
          <p:cNvPicPr>
            <a:picLocks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65853" y="148590"/>
            <a:ext cx="1449642" cy="13716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Content Placeholder 2"/>
          <p:cNvSpPr txBox="1"/>
          <p:nvPr/>
        </p:nvSpPr>
        <p:spPr>
          <a:xfrm>
            <a:off x="677333" y="1051560"/>
            <a:ext cx="10161742" cy="5566410"/>
          </a:xfrm>
          <a:prstGeom prst="rect"/>
        </p:spPr>
        <p:txBody>
          <a:bodyPr bIns="45720" lIns="91440" rIns="91440" rtlCol="0" tIns="45720" vert="horz">
            <a:noAutofit/>
          </a:bodyPr>
          <a:lstStyle>
            <a:lvl1pPr algn="ctr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ctr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ctr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ctr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ctr" defTabSz="914400" eaLnBrk="1" hangingPunct="1" indent="0" latinLnBrk="0" marL="22860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ctr" defTabSz="914400" eaLnBrk="1" hangingPunct="1" indent="0" latinLnBrk="0" marL="2743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ctr" defTabSz="914400" eaLnBrk="1" hangingPunct="1" indent="0" latinLnBrk="0" marL="3200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ctr" defTabSz="914400" eaLnBrk="1" hangingPunct="1" indent="0" latinLnBrk="0" marL="3657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tabLst>
                <a:tab algn="l" pos="6275388"/>
              </a:tabLst>
            </a:pPr>
            <a:r>
              <a:rPr b="1" dirty="0" sz="1800" lang="ar-SA"/>
              <a:t>تحت </a:t>
            </a:r>
            <a:r>
              <a:rPr b="1" dirty="0" sz="1800" lang="ar-SA" smtClean="0"/>
              <a:t>رعاية</a:t>
            </a:r>
            <a:endParaRPr b="1" dirty="0" sz="1800" lang="ar-SA"/>
          </a:p>
          <a:p>
            <a:pPr rtl="1">
              <a:tabLst>
                <a:tab algn="l" pos="6275388"/>
              </a:tabLst>
            </a:pPr>
            <a:r>
              <a:rPr b="1" dirty="0" sz="2000" lang="ar-SA">
                <a:solidFill>
                  <a:srgbClr val="FF0000"/>
                </a:solidFill>
              </a:rPr>
              <a:t>الأستاذ الدكتور/ عبد العزيز قنصوة</a:t>
            </a:r>
          </a:p>
          <a:p>
            <a:pPr rtl="1">
              <a:tabLst>
                <a:tab algn="l" pos="6275388"/>
              </a:tabLst>
            </a:pPr>
            <a:r>
              <a:rPr b="1" dirty="0" sz="1800" lang="ar-SA">
                <a:solidFill>
                  <a:srgbClr val="FF0000"/>
                </a:solidFill>
              </a:rPr>
              <a:t>رئيس جامعة الإسكندرية  </a:t>
            </a:r>
          </a:p>
          <a:p>
            <a:pPr rtl="1">
              <a:tabLst>
                <a:tab algn="l" pos="6275388"/>
              </a:tabLst>
            </a:pPr>
            <a:r>
              <a:rPr b="1" dirty="0" sz="1800" lang="ar-SA"/>
              <a:t>نتشرف بدعوة سيادتكم لحضور الندوة </a:t>
            </a:r>
            <a:r>
              <a:rPr b="1" dirty="0" sz="1800" lang="ar-SA" u="sng" smtClean="0"/>
              <a:t>ا</a:t>
            </a:r>
            <a:r>
              <a:rPr b="1" dirty="0" sz="1800" lang="ar-EG" u="sng" smtClean="0"/>
              <a:t>لثانية </a:t>
            </a:r>
            <a:r>
              <a:rPr b="1" dirty="0" sz="1800" lang="ar-SA" smtClean="0"/>
              <a:t>من </a:t>
            </a:r>
            <a:r>
              <a:rPr b="1" dirty="0" sz="1800" lang="ar-SA"/>
              <a:t>سلسلة الندوات </a:t>
            </a:r>
            <a:r>
              <a:rPr b="1" dirty="0" sz="1800" lang="ar-SA" smtClean="0"/>
              <a:t>التعريفية</a:t>
            </a:r>
            <a:endParaRPr b="1" dirty="0" sz="1800" lang="ar-SA"/>
          </a:p>
          <a:p>
            <a:pPr rtl="1">
              <a:tabLst>
                <a:tab algn="l" pos="6275388"/>
              </a:tabLst>
            </a:pPr>
            <a:r>
              <a:rPr b="1" dirty="0" sz="1800" lang="ar-EG" smtClean="0">
                <a:solidFill>
                  <a:srgbClr val="0070C0"/>
                </a:solidFill>
              </a:rPr>
              <a:t>ل</a:t>
            </a:r>
            <a:r>
              <a:rPr b="1" dirty="0" sz="1800" lang="ar-SA" smtClean="0">
                <a:solidFill>
                  <a:srgbClr val="0070C0"/>
                </a:solidFill>
              </a:rPr>
              <a:t>مكتب دعم ال</a:t>
            </a:r>
            <a:r>
              <a:rPr b="1" dirty="0" sz="1800" lang="ar-EG" smtClean="0">
                <a:solidFill>
                  <a:srgbClr val="0070C0"/>
                </a:solidFill>
              </a:rPr>
              <a:t>أ</a:t>
            </a:r>
            <a:r>
              <a:rPr b="1" dirty="0" sz="1800" lang="ar-SA" smtClean="0">
                <a:solidFill>
                  <a:srgbClr val="0070C0"/>
                </a:solidFill>
              </a:rPr>
              <a:t>بتكار </a:t>
            </a:r>
            <a:r>
              <a:rPr b="1" dirty="0" sz="1800" lang="ar-EG" smtClean="0">
                <a:solidFill>
                  <a:srgbClr val="0070C0"/>
                </a:solidFill>
              </a:rPr>
              <a:t>و</a:t>
            </a:r>
            <a:r>
              <a:rPr b="1" dirty="0" sz="1800" lang="ar-SA" smtClean="0">
                <a:solidFill>
                  <a:srgbClr val="0070C0"/>
                </a:solidFill>
              </a:rPr>
              <a:t>نقل </a:t>
            </a:r>
            <a:r>
              <a:rPr b="1" dirty="0" sz="1800" lang="ar-SA">
                <a:solidFill>
                  <a:srgbClr val="0070C0"/>
                </a:solidFill>
              </a:rPr>
              <a:t>و تسويق التكنولوجيا </a:t>
            </a:r>
            <a:r>
              <a:rPr b="1" dirty="0" sz="1800" lang="ar-SA" smtClean="0">
                <a:solidFill>
                  <a:srgbClr val="0070C0"/>
                </a:solidFill>
              </a:rPr>
              <a:t>(</a:t>
            </a:r>
            <a:r>
              <a:rPr b="1" dirty="0" sz="1800" lang="ar-SA">
                <a:solidFill>
                  <a:schemeClr val="accent2"/>
                </a:solidFill>
              </a:rPr>
              <a:t>تايكو</a:t>
            </a:r>
            <a:r>
              <a:rPr b="1" dirty="0" sz="1800" lang="ar-SA">
                <a:solidFill>
                  <a:srgbClr val="0070C0"/>
                </a:solidFill>
              </a:rPr>
              <a:t>) بجامعة </a:t>
            </a:r>
            <a:r>
              <a:rPr b="1" dirty="0" sz="1800" lang="ar-SA" smtClean="0">
                <a:solidFill>
                  <a:srgbClr val="0070C0"/>
                </a:solidFill>
              </a:rPr>
              <a:t>الإسكندرية</a:t>
            </a:r>
            <a:r>
              <a:rPr b="1" dirty="0" sz="1800" lang="ar-EG" smtClean="0">
                <a:solidFill>
                  <a:srgbClr val="0070C0"/>
                </a:solidFill>
              </a:rPr>
              <a:t> ب</a:t>
            </a:r>
            <a:r>
              <a:rPr b="1" dirty="0" sz="1800" lang="ar-SA" smtClean="0">
                <a:solidFill>
                  <a:srgbClr val="0070C0"/>
                </a:solidFill>
              </a:rPr>
              <a:t>عنوان:</a:t>
            </a:r>
            <a:endParaRPr b="1" dirty="0" sz="1800" lang="ar-EG" smtClean="0">
              <a:solidFill>
                <a:srgbClr val="0070C0"/>
              </a:solidFill>
            </a:endParaRPr>
          </a:p>
          <a:p>
            <a:pPr rtl="1">
              <a:tabLst>
                <a:tab algn="l" pos="6275388"/>
              </a:tabLst>
            </a:pPr>
            <a:r>
              <a:rPr b="1" dirty="0" sz="2000" lang="ar-SA" u="sng" smtClean="0">
                <a:solidFill>
                  <a:srgbClr val="0070C0"/>
                </a:solidFill>
              </a:rPr>
              <a:t> فرص التمويل المتاحة لدعم البحث العلمي و دور مكتب التايكو في دعم الباحثين</a:t>
            </a:r>
            <a:endParaRPr b="1" dirty="0" sz="2000" lang="ar-SA" u="sng">
              <a:solidFill>
                <a:srgbClr val="0070C0"/>
              </a:solidFill>
            </a:endParaRPr>
          </a:p>
          <a:p>
            <a:pPr rtl="1"/>
            <a:r>
              <a:rPr dirty="0" sz="1800" lang="ar-SA" smtClean="0"/>
              <a:t>يلقي الندوة </a:t>
            </a:r>
          </a:p>
          <a:p>
            <a:pPr rtl="1"/>
            <a:r>
              <a:rPr b="1" dirty="0" sz="2000" lang="ar" smtClean="0">
                <a:solidFill>
                  <a:srgbClr val="FF0000"/>
                </a:solidFill>
              </a:rPr>
              <a:t>أ</a:t>
            </a:r>
            <a:r>
              <a:rPr altLang="ar" b="1" dirty="0" sz="2000" lang="en-US" smtClean="0">
                <a:solidFill>
                  <a:srgbClr val="FF0000"/>
                </a:solidFill>
              </a:rPr>
              <a:t>.</a:t>
            </a:r>
            <a:r>
              <a:rPr b="1" dirty="0" sz="2000" lang="ar-SA" smtClean="0">
                <a:solidFill>
                  <a:srgbClr val="FF0000"/>
                </a:solidFill>
              </a:rPr>
              <a:t>د/ رشا محمد الشنيطي</a:t>
            </a:r>
            <a:endParaRPr altLang="en-US" lang="zh-CN"/>
          </a:p>
          <a:p>
            <a:pPr rtl="1"/>
            <a:r>
              <a:rPr b="1" dirty="0" sz="2000" lang="ar-SA" smtClean="0">
                <a:solidFill>
                  <a:srgbClr val="FF0000"/>
                </a:solidFill>
              </a:rPr>
              <a:t>المدير التنفيذي لوحدة إدارة المشروعات و مسئول مكتب التايكو بالجامعة</a:t>
            </a:r>
            <a:endParaRPr b="1" dirty="0" sz="2000" lang="en-US" smtClean="0">
              <a:solidFill>
                <a:srgbClr val="FF0000"/>
              </a:solidFill>
            </a:endParaRPr>
          </a:p>
          <a:p>
            <a:pPr rtl="1">
              <a:lnSpc>
                <a:spcPct val="150000"/>
              </a:lnSpc>
            </a:pPr>
            <a:r>
              <a:rPr b="1" dirty="0" sz="1600" lang="ar-SA" smtClean="0"/>
              <a:t>و ذلك يوم الأربعاء الموافق ١٣ أكتوبر ٢٠٢١ في تمام الساعة العاشرة صباحا بمقر وحدة إدارة المشروعات بكلية الهندسة – مع الالتزام بكافة الإجراءات الاحترازية كما يمكنكم المشاركة عبر تطبيق زووم</a:t>
            </a:r>
            <a:r>
              <a:rPr b="1" dirty="0" sz="1600" lang="ar-EG" smtClean="0"/>
              <a:t> </a:t>
            </a:r>
            <a:r>
              <a:rPr b="1" dirty="0" sz="1600" lang="en-US" smtClean="0"/>
              <a:t>Zoom</a:t>
            </a:r>
            <a:endParaRPr b="1" dirty="0" sz="1600" lang="ar-SA" smtClean="0"/>
          </a:p>
          <a:p>
            <a:pPr rtl="1">
              <a:lnSpc>
                <a:spcPct val="150000"/>
              </a:lnSpc>
              <a:tabLst>
                <a:tab algn="l" pos="6275388"/>
              </a:tabLst>
            </a:pPr>
            <a:r>
              <a:rPr b="1" dirty="0" sz="1600" lang="ar-EG" smtClean="0"/>
              <a:t>للتسجيل</a:t>
            </a:r>
            <a:r>
              <a:rPr b="1" dirty="0" sz="1600" lang="ar-SA" smtClean="0"/>
              <a:t> من خلال الرابط التالي:</a:t>
            </a:r>
            <a:endParaRPr b="1" dirty="0" sz="1600" lang="ar-EG" smtClean="0"/>
          </a:p>
          <a:p>
            <a:pPr rtl="1">
              <a:lnSpc>
                <a:spcPct val="100000"/>
              </a:lnSpc>
              <a:tabLst>
                <a:tab algn="l" pos="6275388"/>
              </a:tabLst>
            </a:pPr>
            <a:r>
              <a:rPr b="1" dirty="0" sz="1400" lang="en-US" smtClean="0">
                <a:solidFill>
                  <a:schemeClr val="accent1"/>
                </a:solidFill>
                <a:hlinkClick r:id="rId1"/>
              </a:rPr>
              <a:t>https://forms.office.com/Pages/ResponsePage.aspx?id=yCT26sSglUGH0kQ-XXUWzZ3XqvjZgOdOphwKlYyS6vVUMDM3NUJQRVYxTjE3U1pGVFJEWU5OMTFQQS4u</a:t>
            </a:r>
            <a:r>
              <a:rPr b="1" dirty="0" sz="1400" lang="ar-EG" smtClean="0">
                <a:solidFill>
                  <a:schemeClr val="accent1"/>
                </a:solidFill>
                <a:hlinkClick r:id="rId1"/>
              </a:rPr>
              <a:t> </a:t>
            </a:r>
            <a:endParaRPr b="1" dirty="0" sz="1400" lang="ar-EG" smtClean="0">
              <a:solidFill>
                <a:schemeClr val="accent1"/>
              </a:solidFill>
            </a:endParaRPr>
          </a:p>
          <a:p>
            <a:pPr rtl="1"/>
            <a:r>
              <a:rPr dirty="0" sz="1800" lang="ar-SA" smtClean="0"/>
              <a:t>مشاركتكم </a:t>
            </a:r>
            <a:r>
              <a:rPr dirty="0" sz="1800" lang="ar-SA"/>
              <a:t>تسعدنا</a:t>
            </a:r>
          </a:p>
          <a:p>
            <a:pPr rtl="1"/>
            <a:endParaRPr dirty="0" sz="700" lang="ar-SA"/>
          </a:p>
          <a:p>
            <a:pPr rtl="1"/>
            <a:endParaRPr dirty="0" sz="700" lang="en-US"/>
          </a:p>
        </p:txBody>
      </p:sp>
      <p:pic>
        <p:nvPicPr>
          <p:cNvPr id="2097156" name="Content Placeholder 4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061853" y="-363404"/>
            <a:ext cx="3130147" cy="2829927"/>
          </a:xfrm>
          <a:prstGeom prst="rect"/>
        </p:spPr>
      </p:pic>
      <p:pic>
        <p:nvPicPr>
          <p:cNvPr id="2097157" name="Picture 5" descr="C:\Users\user\Desktop\logo.jpg"/>
          <p:cNvPicPr>
            <a:picLocks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65853" y="148590"/>
            <a:ext cx="1449642" cy="13716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2"/>
          <p:cNvSpPr txBox="1"/>
          <p:nvPr/>
        </p:nvSpPr>
        <p:spPr>
          <a:xfrm>
            <a:off x="677333" y="1051560"/>
            <a:ext cx="10161742" cy="5566410"/>
          </a:xfrm>
          <a:prstGeom prst="rect"/>
        </p:spPr>
        <p:txBody>
          <a:bodyPr bIns="45720" lIns="91440" rIns="91440" rtlCol="0" tIns="45720" vert="horz">
            <a:noAutofit/>
          </a:bodyPr>
          <a:lstStyle>
            <a:lvl1pPr algn="ctr" defTabSz="914400" eaLnBrk="1" hangingPunct="1" indent="0" latinLnBrk="0" marL="0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ctr" defTabSz="914400" eaLnBrk="1" hangingPunct="1" indent="0" latinLnBrk="0" marL="457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ctr" defTabSz="914400" eaLnBrk="1" hangingPunct="1" indent="0" latinLnBrk="0" marL="914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ctr" defTabSz="914400" eaLnBrk="1" hangingPunct="1" indent="0" latinLnBrk="0" marL="1371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ctr" defTabSz="914400" eaLnBrk="1" hangingPunct="1" indent="0" latinLnBrk="0" marL="18288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ctr" defTabSz="914400" eaLnBrk="1" hangingPunct="1" indent="0" latinLnBrk="0" marL="22860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ctr" defTabSz="914400" eaLnBrk="1" hangingPunct="1" indent="0" latinLnBrk="0" marL="2743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ctr" defTabSz="914400" eaLnBrk="1" hangingPunct="1" indent="0" latinLnBrk="0" marL="32004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ctr" defTabSz="914400" eaLnBrk="1" hangingPunct="1" indent="0" latinLnBrk="0" marL="3657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tabLst>
                <a:tab algn="l" pos="6275388"/>
              </a:tabLst>
            </a:pPr>
            <a:r>
              <a:rPr b="1" dirty="0" sz="1800" lang="ar-SA"/>
              <a:t>تحت </a:t>
            </a:r>
            <a:r>
              <a:rPr b="1" dirty="0" sz="1800" lang="ar-SA" smtClean="0"/>
              <a:t>رعاية</a:t>
            </a:r>
            <a:endParaRPr b="1" dirty="0" sz="1800" lang="ar-SA"/>
          </a:p>
          <a:p>
            <a:pPr rtl="1">
              <a:tabLst>
                <a:tab algn="l" pos="6275388"/>
              </a:tabLst>
            </a:pPr>
            <a:r>
              <a:rPr b="1" dirty="0" sz="2000" lang="ar-SA">
                <a:solidFill>
                  <a:srgbClr val="FF0000"/>
                </a:solidFill>
              </a:rPr>
              <a:t>الأستاذ الدكتور/ عبد العزيز قنصوة</a:t>
            </a:r>
          </a:p>
          <a:p>
            <a:pPr rtl="1">
              <a:tabLst>
                <a:tab algn="l" pos="6275388"/>
              </a:tabLst>
            </a:pPr>
            <a:r>
              <a:rPr b="1" dirty="0" sz="1800" lang="ar-SA">
                <a:solidFill>
                  <a:srgbClr val="FF0000"/>
                </a:solidFill>
              </a:rPr>
              <a:t>رئيس جامعة الإسكندرية  </a:t>
            </a:r>
          </a:p>
          <a:p>
            <a:pPr rtl="1">
              <a:tabLst>
                <a:tab algn="l" pos="6275388"/>
              </a:tabLst>
            </a:pPr>
            <a:r>
              <a:rPr b="1" dirty="0" sz="1800" lang="ar-SA"/>
              <a:t>نتشرف بدعوة سيادتكم لحضور الندوة </a:t>
            </a:r>
            <a:r>
              <a:rPr b="1" dirty="0" sz="1800" lang="ar-SA" u="sng" smtClean="0"/>
              <a:t>ا</a:t>
            </a:r>
            <a:r>
              <a:rPr b="1" dirty="0" sz="1800" lang="ar-EG" u="sng" smtClean="0"/>
              <a:t>لثالثة </a:t>
            </a:r>
            <a:r>
              <a:rPr b="1" dirty="0" sz="1800" lang="ar-SA" smtClean="0"/>
              <a:t>من </a:t>
            </a:r>
            <a:r>
              <a:rPr b="1" dirty="0" sz="1800" lang="ar-SA"/>
              <a:t>سلسلة الندوات </a:t>
            </a:r>
            <a:r>
              <a:rPr b="1" dirty="0" sz="1800" lang="ar-SA" smtClean="0"/>
              <a:t>التعريفية</a:t>
            </a:r>
            <a:endParaRPr b="1" dirty="0" sz="1800" lang="ar-SA"/>
          </a:p>
          <a:p>
            <a:pPr rtl="1">
              <a:tabLst>
                <a:tab algn="l" pos="6275388"/>
              </a:tabLst>
            </a:pPr>
            <a:r>
              <a:rPr b="1" dirty="0" sz="1800" lang="ar-EG" smtClean="0">
                <a:solidFill>
                  <a:srgbClr val="0070C0"/>
                </a:solidFill>
              </a:rPr>
              <a:t>ل</a:t>
            </a:r>
            <a:r>
              <a:rPr b="1" dirty="0" sz="1800" lang="ar-SA" smtClean="0">
                <a:solidFill>
                  <a:srgbClr val="0070C0"/>
                </a:solidFill>
              </a:rPr>
              <a:t>مكتب دعم ال</a:t>
            </a:r>
            <a:r>
              <a:rPr b="1" dirty="0" sz="1800" lang="ar-EG" smtClean="0">
                <a:solidFill>
                  <a:srgbClr val="0070C0"/>
                </a:solidFill>
              </a:rPr>
              <a:t>أ</a:t>
            </a:r>
            <a:r>
              <a:rPr b="1" dirty="0" sz="1800" lang="ar-SA" smtClean="0">
                <a:solidFill>
                  <a:srgbClr val="0070C0"/>
                </a:solidFill>
              </a:rPr>
              <a:t>بتكار </a:t>
            </a:r>
            <a:r>
              <a:rPr b="1" dirty="0" sz="1800" lang="ar-EG" smtClean="0">
                <a:solidFill>
                  <a:srgbClr val="0070C0"/>
                </a:solidFill>
              </a:rPr>
              <a:t>و</a:t>
            </a:r>
            <a:r>
              <a:rPr b="1" dirty="0" sz="1800" lang="ar-SA" smtClean="0">
                <a:solidFill>
                  <a:srgbClr val="0070C0"/>
                </a:solidFill>
              </a:rPr>
              <a:t>نقل </a:t>
            </a:r>
            <a:r>
              <a:rPr b="1" dirty="0" sz="1800" lang="ar-SA">
                <a:solidFill>
                  <a:srgbClr val="0070C0"/>
                </a:solidFill>
              </a:rPr>
              <a:t>و تسويق التكنولوجيا </a:t>
            </a:r>
            <a:r>
              <a:rPr b="1" dirty="0" sz="1800" lang="ar-SA" smtClean="0">
                <a:solidFill>
                  <a:srgbClr val="0070C0"/>
                </a:solidFill>
              </a:rPr>
              <a:t>(</a:t>
            </a:r>
            <a:r>
              <a:rPr b="1" dirty="0" sz="1800" lang="ar-SA">
                <a:solidFill>
                  <a:schemeClr val="accent2"/>
                </a:solidFill>
              </a:rPr>
              <a:t>تايكو</a:t>
            </a:r>
            <a:r>
              <a:rPr b="1" dirty="0" sz="1800" lang="ar-SA">
                <a:solidFill>
                  <a:srgbClr val="0070C0"/>
                </a:solidFill>
              </a:rPr>
              <a:t>) بجامعة </a:t>
            </a:r>
            <a:r>
              <a:rPr b="1" dirty="0" sz="1800" lang="ar-SA" smtClean="0">
                <a:solidFill>
                  <a:srgbClr val="0070C0"/>
                </a:solidFill>
              </a:rPr>
              <a:t>الإسكندرية</a:t>
            </a:r>
            <a:r>
              <a:rPr b="1" dirty="0" sz="1800" lang="ar-EG" smtClean="0">
                <a:solidFill>
                  <a:srgbClr val="0070C0"/>
                </a:solidFill>
              </a:rPr>
              <a:t> ب</a:t>
            </a:r>
            <a:r>
              <a:rPr b="1" dirty="0" sz="1800" lang="ar-SA" smtClean="0">
                <a:solidFill>
                  <a:srgbClr val="0070C0"/>
                </a:solidFill>
              </a:rPr>
              <a:t>عنوان:</a:t>
            </a:r>
            <a:endParaRPr b="1" dirty="0" sz="1800" lang="ar-EG" smtClean="0">
              <a:solidFill>
                <a:srgbClr val="0070C0"/>
              </a:solidFill>
            </a:endParaRPr>
          </a:p>
          <a:p>
            <a:pPr rtl="1">
              <a:tabLst>
                <a:tab algn="l" pos="6275388"/>
              </a:tabLst>
            </a:pPr>
            <a:r>
              <a:rPr b="1" dirty="0" sz="2000" lang="ar-SA" u="sng" smtClean="0">
                <a:solidFill>
                  <a:srgbClr val="0070C0"/>
                </a:solidFill>
              </a:rPr>
              <a:t> </a:t>
            </a:r>
            <a:r>
              <a:rPr b="1" dirty="0" sz="2000" lang="ar-EG" u="sng" smtClean="0">
                <a:solidFill>
                  <a:srgbClr val="0070C0"/>
                </a:solidFill>
              </a:rPr>
              <a:t>التعريف بمكتب نقل و تسويق التكنولوجياو دوره في دعم الباحثين </a:t>
            </a:r>
            <a:endParaRPr b="1" dirty="0" sz="2000" lang="ar-SA" u="sng">
              <a:solidFill>
                <a:srgbClr val="0070C0"/>
              </a:solidFill>
            </a:endParaRPr>
          </a:p>
          <a:p>
            <a:pPr rtl="1"/>
            <a:r>
              <a:rPr dirty="0" sz="1800" lang="ar-SA" smtClean="0"/>
              <a:t>يلقي الندوة </a:t>
            </a:r>
          </a:p>
          <a:p>
            <a:pPr rtl="1"/>
            <a:r>
              <a:rPr b="1" dirty="0" sz="2000" lang="ar" smtClean="0">
                <a:solidFill>
                  <a:srgbClr val="FF0000"/>
                </a:solidFill>
              </a:rPr>
              <a:t>أ</a:t>
            </a:r>
            <a:r>
              <a:rPr altLang="ar" b="1" dirty="0" sz="2000" lang="en-US" smtClean="0">
                <a:solidFill>
                  <a:srgbClr val="FF0000"/>
                </a:solidFill>
              </a:rPr>
              <a:t>.</a:t>
            </a:r>
            <a:r>
              <a:rPr b="1" dirty="0" sz="2000" lang="ar-SA" smtClean="0">
                <a:solidFill>
                  <a:srgbClr val="FF0000"/>
                </a:solidFill>
              </a:rPr>
              <a:t>د/ </a:t>
            </a:r>
            <a:r>
              <a:rPr b="1" dirty="0" sz="2000" lang="ar-EG" smtClean="0">
                <a:solidFill>
                  <a:srgbClr val="FF0000"/>
                </a:solidFill>
              </a:rPr>
              <a:t>دينا احمد الجيار</a:t>
            </a:r>
            <a:endParaRPr b="1" dirty="0" sz="2000" lang="ar-SA" smtClean="0">
              <a:solidFill>
                <a:srgbClr val="FF0000"/>
              </a:solidFill>
            </a:endParaRPr>
          </a:p>
          <a:p>
            <a:pPr rtl="1"/>
            <a:r>
              <a:rPr b="1" dirty="0" sz="2000" lang="ar-EG" smtClean="0">
                <a:solidFill>
                  <a:srgbClr val="FF0000"/>
                </a:solidFill>
              </a:rPr>
              <a:t> نائب </a:t>
            </a:r>
            <a:r>
              <a:rPr b="1" dirty="0" sz="2000" lang="ar-SA" smtClean="0">
                <a:solidFill>
                  <a:srgbClr val="FF0000"/>
                </a:solidFill>
              </a:rPr>
              <a:t>المدير التنفيذي لوحدة إدارة المشروعات و مسئول مكتب </a:t>
            </a:r>
            <a:r>
              <a:rPr b="1" dirty="0" sz="2000" lang="ar-EG" smtClean="0">
                <a:solidFill>
                  <a:srgbClr val="FF0000"/>
                </a:solidFill>
              </a:rPr>
              <a:t>نقل وتسويق التكنولوجيا</a:t>
            </a:r>
            <a:endParaRPr b="1" dirty="0" sz="2000" lang="en-US" smtClean="0">
              <a:solidFill>
                <a:srgbClr val="FF0000"/>
              </a:solidFill>
            </a:endParaRPr>
          </a:p>
          <a:p>
            <a:pPr rtl="1">
              <a:lnSpc>
                <a:spcPct val="150000"/>
              </a:lnSpc>
            </a:pPr>
            <a:r>
              <a:rPr b="1" dirty="0" sz="1600" lang="ar-SA" smtClean="0"/>
              <a:t>و ذلك يوم الأربعاء الموافق </a:t>
            </a:r>
            <a:r>
              <a:rPr b="1" dirty="0" sz="1600" lang="ar-EG" smtClean="0"/>
              <a:t>20</a:t>
            </a:r>
            <a:r>
              <a:rPr b="1" dirty="0" sz="1600" lang="ar-SA" smtClean="0"/>
              <a:t> أكتوبر ٢٠٢١ في تمام الساعة العاشرة صباحا بمقر وحدة إدارة المشروعات بكلية الهندسة – مع الالتزام بكافة الإجراءات الاحترازية كما يمكنكم المشاركة عبر تطبيق زووم</a:t>
            </a:r>
            <a:r>
              <a:rPr b="1" dirty="0" sz="1600" lang="ar-EG" smtClean="0"/>
              <a:t> </a:t>
            </a:r>
            <a:r>
              <a:rPr b="1" dirty="0" sz="1600" lang="en-US" smtClean="0"/>
              <a:t>Zoom</a:t>
            </a:r>
            <a:endParaRPr b="1" dirty="0" sz="1600" lang="ar-SA" smtClean="0"/>
          </a:p>
          <a:p>
            <a:pPr rtl="1">
              <a:lnSpc>
                <a:spcPct val="150000"/>
              </a:lnSpc>
              <a:tabLst>
                <a:tab algn="l" pos="6275388"/>
              </a:tabLst>
            </a:pPr>
            <a:r>
              <a:rPr b="1" dirty="0" sz="1600" lang="ar-EG" smtClean="0"/>
              <a:t>للتسجيل</a:t>
            </a:r>
            <a:r>
              <a:rPr b="1" dirty="0" sz="1600" lang="ar-SA" smtClean="0"/>
              <a:t> من خلال الرابط التالي:</a:t>
            </a:r>
            <a:endParaRPr b="1" dirty="0" sz="1600" lang="ar-EG" smtClean="0"/>
          </a:p>
          <a:p>
            <a:pPr rtl="1"/>
            <a:r>
              <a:rPr dirty="0" sz="1600" lang="en-US" smtClean="0">
                <a:hlinkClick r:id="rId1"/>
              </a:rPr>
              <a:t>https://forms.office.com/Pages/ResponsePage.aspx?id=yCT26sSglUGH0kQ-XXUWzZ3XqvjZgOdOphwKlYyS6vVUMFZCNlgyRU5JTkRJWDFUWkpDSEQ1SUxTWC4u</a:t>
            </a:r>
            <a:r>
              <a:rPr dirty="0" sz="1600" lang="ar-EG" smtClean="0">
                <a:hlinkClick r:id="rId1"/>
              </a:rPr>
              <a:t> </a:t>
            </a:r>
            <a:endParaRPr dirty="0" sz="1600" lang="ar-EG" smtClean="0"/>
          </a:p>
          <a:p>
            <a:pPr rtl="1"/>
            <a:r>
              <a:rPr dirty="0" sz="1800" lang="ar-SA" smtClean="0"/>
              <a:t>مشاركتكم </a:t>
            </a:r>
            <a:r>
              <a:rPr dirty="0" sz="1800" lang="ar-SA"/>
              <a:t>تسعدنا</a:t>
            </a:r>
          </a:p>
          <a:p>
            <a:pPr rtl="1"/>
            <a:endParaRPr dirty="0" sz="700" lang="ar-SA"/>
          </a:p>
          <a:p>
            <a:pPr rtl="1"/>
            <a:endParaRPr dirty="0" sz="700" lang="en-US"/>
          </a:p>
        </p:txBody>
      </p:sp>
      <p:pic>
        <p:nvPicPr>
          <p:cNvPr id="2097158" name="Content Placeholder 4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9061853" y="-363404"/>
            <a:ext cx="3130147" cy="2829927"/>
          </a:xfrm>
          <a:prstGeom prst="rect"/>
        </p:spPr>
      </p:pic>
      <p:pic>
        <p:nvPicPr>
          <p:cNvPr id="2097159" name="Picture 5" descr="C:\Users\user\Desktop\logo.jpg"/>
          <p:cNvPicPr>
            <a:picLocks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265853" y="148590"/>
            <a:ext cx="1449642" cy="13716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lastClr="000000" val="windowText"/>
      </a:dk1>
      <a:lt1>
        <a:sysClr lastClr="FFFFFF" val="window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381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r="5400000" dist="381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t" rig="glow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algn="tl" flip="none" sx="50000" sy="5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Microsoft Office User</dc:creator>
  <cp:lastModifiedBy>user</cp:lastModifiedBy>
  <dcterms:created xsi:type="dcterms:W3CDTF">2021-06-16T21:45:51Z</dcterms:created>
  <dcterms:modified xsi:type="dcterms:W3CDTF">2021-10-03T04:55:16Z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158c5e2b30184ab1ab7a06a58714ebd5</vt:lpwstr>
  </property>
</Properties>
</file>